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2" r:id="rId4"/>
    <p:sldId id="282" r:id="rId5"/>
    <p:sldId id="264" r:id="rId6"/>
    <p:sldId id="263" r:id="rId7"/>
    <p:sldId id="265" r:id="rId8"/>
    <p:sldId id="267" r:id="rId9"/>
    <p:sldId id="258" r:id="rId10"/>
    <p:sldId id="261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1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6" d="100"/>
          <a:sy n="46" d="100"/>
        </p:scale>
        <p:origin x="1051" y="1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FE0-01F5-3147-9D6F-960B77030302}" type="datetimeFigureOut">
              <a:rPr lang="en-US" smtClean="0"/>
              <a:t>11/4/2014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3621-3BC9-4A41-A2E4-6AFF4F43B3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FE0-01F5-3147-9D6F-960B77030302}" type="datetimeFigureOut">
              <a:rPr lang="en-US" smtClean="0"/>
              <a:t>11/4/2014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3621-3BC9-4A41-A2E4-6AFF4F43B3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FE0-01F5-3147-9D6F-960B77030302}" type="datetimeFigureOut">
              <a:rPr lang="en-US" smtClean="0"/>
              <a:t>11/4/2014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3621-3BC9-4A41-A2E4-6AFF4F43B3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FE0-01F5-3147-9D6F-960B77030302}" type="datetimeFigureOut">
              <a:rPr lang="en-US" smtClean="0"/>
              <a:t>11/4/2014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3621-3BC9-4A41-A2E4-6AFF4F43B3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FE0-01F5-3147-9D6F-960B77030302}" type="datetimeFigureOut">
              <a:rPr lang="en-US" smtClean="0"/>
              <a:t>11/4/2014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3621-3BC9-4A41-A2E4-6AFF4F43B3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FE0-01F5-3147-9D6F-960B77030302}" type="datetimeFigureOut">
              <a:rPr lang="en-US" smtClean="0"/>
              <a:t>11/4/2014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3621-3BC9-4A41-A2E4-6AFF4F43B3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FE0-01F5-3147-9D6F-960B77030302}" type="datetimeFigureOut">
              <a:rPr lang="en-US" smtClean="0"/>
              <a:t>11/4/2014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3621-3BC9-4A41-A2E4-6AFF4F43B3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FE0-01F5-3147-9D6F-960B77030302}" type="datetimeFigureOut">
              <a:rPr lang="en-US" smtClean="0"/>
              <a:t>11/4/2014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3621-3BC9-4A41-A2E4-6AFF4F43B3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FE0-01F5-3147-9D6F-960B77030302}" type="datetimeFigureOut">
              <a:rPr lang="en-US" smtClean="0"/>
              <a:t>11/4/2014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3621-3BC9-4A41-A2E4-6AFF4F43B3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FE0-01F5-3147-9D6F-960B77030302}" type="datetimeFigureOut">
              <a:rPr lang="en-US" smtClean="0"/>
              <a:t>11/4/2014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3621-3BC9-4A41-A2E4-6AFF4F43B3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FE0-01F5-3147-9D6F-960B77030302}" type="datetimeFigureOut">
              <a:rPr lang="en-US" smtClean="0"/>
              <a:t>11/4/2014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3621-3BC9-4A41-A2E4-6AFF4F43B3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FE0-01F5-3147-9D6F-960B77030302}" type="datetimeFigureOut">
              <a:rPr lang="en-US" smtClean="0"/>
              <a:t>11/4/2014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3621-3BC9-4A41-A2E4-6AFF4F43B3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5767FE0-01F5-3147-9D6F-960B77030302}" type="datetimeFigureOut">
              <a:rPr lang="en-US" smtClean="0"/>
              <a:t>11/4/2014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CCCF3621-3BC9-4A41-A2E4-6AFF4F43B3B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Ski Jumping Simulation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Demetrios </a:t>
            </a:r>
            <a:r>
              <a:rPr lang="en-US" dirty="0" smtClean="0"/>
              <a:t>Koziris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41660"/>
          </a:xfrm>
        </p:spPr>
        <p:txBody>
          <a:bodyPr/>
          <a:lstStyle/>
          <a:p>
            <a:r>
              <a:rPr lang="en-US" sz="3000" dirty="0" smtClean="0"/>
              <a:t>The Takeoff: The Physical Model</a:t>
            </a:r>
            <a:endParaRPr lang="en-US" sz="3000" dirty="0"/>
          </a:p>
        </p:txBody>
      </p:sp>
      <p:pic>
        <p:nvPicPr>
          <p:cNvPr id="5" name="Picture 4" descr="Ski+Jumping+Day+1+bm2gRRRMybn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42" y="1510297"/>
            <a:ext cx="6626337" cy="440640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9712606">
            <a:off x="5170691" y="2802566"/>
            <a:ext cx="1283852" cy="27611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712606">
            <a:off x="5038227" y="2562686"/>
            <a:ext cx="1283852" cy="27611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4326827" flipH="1">
            <a:off x="3945019" y="4169293"/>
            <a:ext cx="1346243" cy="27983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9712606" flipH="1">
            <a:off x="4158806" y="3365317"/>
            <a:ext cx="892503" cy="28665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6200000" flipH="1">
            <a:off x="4197895" y="3962290"/>
            <a:ext cx="1688249" cy="30192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3590987" flipH="1">
            <a:off x="4060785" y="2476878"/>
            <a:ext cx="1346243" cy="27983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604440" y="1964463"/>
            <a:ext cx="1670389" cy="369332"/>
          </a:xfrm>
          <a:prstGeom prst="rect">
            <a:avLst/>
          </a:prstGeom>
          <a:solidFill>
            <a:schemeClr val="lt1">
              <a:alpha val="86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Normal Force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64590" y="1878653"/>
            <a:ext cx="1382625" cy="369332"/>
          </a:xfrm>
          <a:prstGeom prst="rect">
            <a:avLst/>
          </a:prstGeom>
          <a:solidFill>
            <a:schemeClr val="lt1">
              <a:alpha val="86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Drag Force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962112" y="3024050"/>
            <a:ext cx="1630566" cy="369332"/>
          </a:xfrm>
          <a:prstGeom prst="rect">
            <a:avLst/>
          </a:prstGeom>
          <a:solidFill>
            <a:schemeClr val="lt1">
              <a:alpha val="86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Friction Force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16649" y="4575372"/>
            <a:ext cx="926518" cy="369332"/>
          </a:xfrm>
          <a:prstGeom prst="rect">
            <a:avLst/>
          </a:prstGeom>
          <a:solidFill>
            <a:schemeClr val="lt1">
              <a:alpha val="86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Weight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966889" y="5011482"/>
            <a:ext cx="1104389" cy="6074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366682" y="3859856"/>
            <a:ext cx="704596" cy="11516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83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The Takeoff: The Physical Model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7913110" cy="4343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Forces in the direction of the hill</a:t>
            </a:r>
          </a:p>
          <a:p>
            <a:pPr marL="0" indent="0" algn="ctr">
              <a:buNone/>
            </a:pPr>
            <a:r>
              <a:rPr lang="en-US" dirty="0" err="1" smtClean="0"/>
              <a:t>F</a:t>
            </a:r>
            <a:r>
              <a:rPr lang="en-US" baseline="-25000" dirty="0" err="1" smtClean="0"/>
              <a:t>weight</a:t>
            </a:r>
            <a:r>
              <a:rPr lang="en-US" dirty="0" smtClean="0"/>
              <a:t> = sin(</a:t>
            </a:r>
            <a:r>
              <a:rPr lang="en-US" dirty="0" err="1" smtClean="0"/>
              <a:t>slopeAngle</a:t>
            </a:r>
            <a:r>
              <a:rPr lang="en-US" dirty="0" smtClean="0"/>
              <a:t>)*mass*g</a:t>
            </a:r>
          </a:p>
          <a:p>
            <a:pPr marL="0" indent="0" algn="ctr">
              <a:buNone/>
            </a:pPr>
            <a:r>
              <a:rPr lang="en-US" dirty="0" err="1" smtClean="0"/>
              <a:t>F</a:t>
            </a:r>
            <a:r>
              <a:rPr lang="en-US" baseline="-25000" dirty="0" err="1" smtClean="0"/>
              <a:t>friction</a:t>
            </a:r>
            <a:r>
              <a:rPr lang="en-US" dirty="0" smtClean="0"/>
              <a:t> = </a:t>
            </a:r>
            <a:r>
              <a:rPr lang="en-US" dirty="0" err="1"/>
              <a:t>f</a:t>
            </a:r>
            <a:r>
              <a:rPr lang="en-US" dirty="0" err="1" smtClean="0"/>
              <a:t>rictionCoefficient</a:t>
            </a:r>
            <a:r>
              <a:rPr lang="en-US" dirty="0" smtClean="0"/>
              <a:t>*</a:t>
            </a:r>
            <a:r>
              <a:rPr lang="en-US" dirty="0" err="1" smtClean="0"/>
              <a:t>cos</a:t>
            </a:r>
            <a:r>
              <a:rPr lang="en-US" dirty="0" smtClean="0"/>
              <a:t>(</a:t>
            </a:r>
            <a:r>
              <a:rPr lang="en-US" dirty="0" err="1" smtClean="0"/>
              <a:t>slopeAngle</a:t>
            </a:r>
            <a:r>
              <a:rPr lang="en-US" dirty="0" smtClean="0"/>
              <a:t>)*mass*g</a:t>
            </a:r>
          </a:p>
          <a:p>
            <a:pPr marL="0" indent="0" algn="ctr">
              <a:buNone/>
            </a:pPr>
            <a:r>
              <a:rPr lang="en-US" dirty="0" err="1" smtClean="0"/>
              <a:t>F</a:t>
            </a:r>
            <a:r>
              <a:rPr lang="en-US" baseline="-25000" dirty="0" err="1" smtClean="0"/>
              <a:t>drag</a:t>
            </a:r>
            <a:r>
              <a:rPr lang="en-US" dirty="0" smtClean="0"/>
              <a:t> = 0.5*</a:t>
            </a:r>
            <a:r>
              <a:rPr lang="en-US" dirty="0" err="1" smtClean="0"/>
              <a:t>airDensity</a:t>
            </a:r>
            <a:r>
              <a:rPr lang="en-US" dirty="0" smtClean="0"/>
              <a:t>*</a:t>
            </a:r>
            <a:r>
              <a:rPr lang="en-US" dirty="0" err="1" smtClean="0"/>
              <a:t>frontalArea</a:t>
            </a:r>
            <a:r>
              <a:rPr lang="en-US" dirty="0" smtClean="0"/>
              <a:t>*</a:t>
            </a:r>
            <a:r>
              <a:rPr lang="en-US" dirty="0" err="1" smtClean="0"/>
              <a:t>DragCoefficient</a:t>
            </a:r>
            <a:r>
              <a:rPr lang="en-US" dirty="0" smtClean="0"/>
              <a:t>*Velocity</a:t>
            </a:r>
            <a:r>
              <a:rPr lang="en-US" baseline="30000" dirty="0" smtClean="0"/>
              <a:t>2</a:t>
            </a:r>
            <a:endParaRPr lang="en-US" dirty="0"/>
          </a:p>
        </p:txBody>
      </p:sp>
      <p:pic>
        <p:nvPicPr>
          <p:cNvPr id="7" name="Picture 6" descr="Screen Shot 2013-05-13 at 6.40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88" y="3782772"/>
            <a:ext cx="4131711" cy="250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1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The Takeoff: Implementation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7913110" cy="4343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Numerical Method: Euler’s Method</a:t>
            </a:r>
          </a:p>
          <a:p>
            <a:pPr marL="0" indent="0" algn="ctr">
              <a:buNone/>
            </a:pPr>
            <a:r>
              <a:rPr lang="en-US" dirty="0" smtClean="0"/>
              <a:t>Choose </a:t>
            </a:r>
            <a:r>
              <a:rPr lang="en-US" dirty="0" err="1" smtClean="0"/>
              <a:t>dt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Calculate acceleration = F</a:t>
            </a:r>
            <a:r>
              <a:rPr lang="en-US" baseline="-25000" dirty="0" smtClean="0"/>
              <a:t>NET</a:t>
            </a:r>
            <a:r>
              <a:rPr lang="en-US" dirty="0" smtClean="0"/>
              <a:t>/mass</a:t>
            </a:r>
          </a:p>
          <a:p>
            <a:pPr marL="0" indent="0" algn="ctr">
              <a:buNone/>
            </a:pPr>
            <a:r>
              <a:rPr lang="en-US" dirty="0" smtClean="0"/>
              <a:t>Calculate velocity = </a:t>
            </a:r>
            <a:r>
              <a:rPr lang="en-US" dirty="0" err="1" smtClean="0"/>
              <a:t>vel</a:t>
            </a:r>
            <a:r>
              <a:rPr lang="en-US" dirty="0" smtClean="0"/>
              <a:t> + </a:t>
            </a:r>
            <a:r>
              <a:rPr lang="en-US" dirty="0" err="1" smtClean="0"/>
              <a:t>acc</a:t>
            </a:r>
            <a:r>
              <a:rPr lang="en-US" dirty="0" smtClean="0"/>
              <a:t>*</a:t>
            </a:r>
            <a:r>
              <a:rPr lang="en-US" dirty="0" err="1" smtClean="0"/>
              <a:t>dt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Calculate distance = distance + </a:t>
            </a:r>
            <a:r>
              <a:rPr lang="en-US" dirty="0" err="1" smtClean="0"/>
              <a:t>vel</a:t>
            </a:r>
            <a:r>
              <a:rPr lang="en-US" dirty="0" smtClean="0"/>
              <a:t>*</a:t>
            </a:r>
            <a:r>
              <a:rPr lang="en-US" dirty="0" err="1" smtClean="0"/>
              <a:t>dt</a:t>
            </a:r>
            <a:r>
              <a:rPr lang="en-US" dirty="0" smtClean="0"/>
              <a:t> + 0.5*</a:t>
            </a:r>
            <a:r>
              <a:rPr lang="en-US" dirty="0" err="1" smtClean="0"/>
              <a:t>acc</a:t>
            </a:r>
            <a:r>
              <a:rPr lang="en-US" dirty="0" smtClean="0"/>
              <a:t>*dt</a:t>
            </a:r>
            <a:r>
              <a:rPr lang="en-US" baseline="30000" dirty="0" smtClean="0"/>
              <a:t>2</a:t>
            </a:r>
            <a:endParaRPr lang="en-US" dirty="0"/>
          </a:p>
        </p:txBody>
      </p:sp>
      <p:pic>
        <p:nvPicPr>
          <p:cNvPr id="4" name="Picture 3" descr="Screen Shot 2013-05-13 at 6.49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789" y="4431641"/>
            <a:ext cx="3381228" cy="21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5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Jump</a:t>
            </a:r>
            <a:endParaRPr lang="en-US" dirty="0"/>
          </a:p>
        </p:txBody>
      </p:sp>
      <p:pic>
        <p:nvPicPr>
          <p:cNvPr id="6" name="Content Placeholder 5" descr="Screen Shot 2013-05-13 at 6.55.0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" b="12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739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41660"/>
          </a:xfrm>
        </p:spPr>
        <p:txBody>
          <a:bodyPr/>
          <a:lstStyle/>
          <a:p>
            <a:r>
              <a:rPr lang="en-US" sz="3000" dirty="0" smtClean="0"/>
              <a:t>The Jump: The Physical Model</a:t>
            </a:r>
            <a:endParaRPr lang="en-US" sz="3000" dirty="0"/>
          </a:p>
        </p:txBody>
      </p:sp>
      <p:pic>
        <p:nvPicPr>
          <p:cNvPr id="5" name="Picture 4" descr="Ski+Jumping+Day+1+bm2gRRRMybn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42" y="1510297"/>
            <a:ext cx="6626337" cy="440640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9027592">
            <a:off x="3496973" y="3673644"/>
            <a:ext cx="1746414" cy="30594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3590987" flipH="1">
            <a:off x="4060786" y="2476876"/>
            <a:ext cx="1346243" cy="27983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794632" y="1964463"/>
            <a:ext cx="2480197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Velocity due to Jump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822675" y="4377491"/>
            <a:ext cx="2430931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Velocity before Jump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794632" y="3879412"/>
            <a:ext cx="0" cy="114587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62087" y="5053436"/>
            <a:ext cx="113254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975802" y="5025288"/>
            <a:ext cx="1229498" cy="71789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3975802" y="5722074"/>
            <a:ext cx="1462770" cy="2111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>
            <a:off x="4583216" y="5329015"/>
            <a:ext cx="361280" cy="731704"/>
          </a:xfrm>
          <a:prstGeom prst="arc">
            <a:avLst>
              <a:gd name="adj1" fmla="val 16200000"/>
              <a:gd name="adj2" fmla="val 615769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192985" y="5289207"/>
            <a:ext cx="969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11.25°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1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The Jump: Implementation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7913110" cy="4343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Calculate velocity due to jump using Newton’s laws</a:t>
            </a:r>
          </a:p>
          <a:p>
            <a:pPr marL="0" indent="0" algn="ctr">
              <a:buNone/>
            </a:pPr>
            <a:r>
              <a:rPr lang="en-US" dirty="0" smtClean="0"/>
              <a:t>Calculate x and y components after jump</a:t>
            </a:r>
          </a:p>
          <a:p>
            <a:pPr marL="0" indent="0" algn="ctr">
              <a:buNone/>
            </a:pPr>
            <a:r>
              <a:rPr lang="en-US" dirty="0" err="1" smtClean="0"/>
              <a:t>vel</a:t>
            </a:r>
            <a:r>
              <a:rPr lang="en-US" baseline="-25000" dirty="0" err="1" smtClean="0"/>
              <a:t>X</a:t>
            </a:r>
            <a:r>
              <a:rPr lang="en-US" dirty="0" smtClean="0"/>
              <a:t> = </a:t>
            </a:r>
            <a:r>
              <a:rPr lang="en-US" dirty="0" err="1" smtClean="0"/>
              <a:t>takeoffVel</a:t>
            </a:r>
            <a:r>
              <a:rPr lang="en-US" baseline="-25000" dirty="0" err="1" smtClean="0"/>
              <a:t>X</a:t>
            </a:r>
            <a:r>
              <a:rPr lang="en-US" dirty="0" smtClean="0"/>
              <a:t> + </a:t>
            </a:r>
            <a:r>
              <a:rPr lang="en-US" dirty="0" err="1" smtClean="0"/>
              <a:t>jumpVel</a:t>
            </a:r>
            <a:r>
              <a:rPr lang="en-US" baseline="-25000" dirty="0" err="1" smtClean="0"/>
              <a:t>X</a:t>
            </a:r>
            <a:endParaRPr lang="en-US" baseline="-25000" dirty="0" smtClean="0"/>
          </a:p>
          <a:p>
            <a:pPr marL="0" indent="0" algn="ctr">
              <a:buNone/>
            </a:pPr>
            <a:r>
              <a:rPr lang="en-US" dirty="0" err="1" smtClean="0"/>
              <a:t>vel</a:t>
            </a:r>
            <a:r>
              <a:rPr lang="en-US" baseline="-25000" dirty="0" err="1" smtClean="0"/>
              <a:t>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takeoffVel</a:t>
            </a:r>
            <a:r>
              <a:rPr lang="en-US" baseline="-25000" dirty="0" err="1"/>
              <a:t>Y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 smtClean="0"/>
              <a:t>jumpVel</a:t>
            </a:r>
            <a:r>
              <a:rPr lang="en-US" baseline="-25000" dirty="0" err="1" smtClean="0"/>
              <a:t>Y</a:t>
            </a: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 descr="Screen Shot 2013-05-13 at 7.04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493" y="4240104"/>
            <a:ext cx="3461356" cy="21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8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Air</a:t>
            </a:r>
            <a:endParaRPr lang="en-US" dirty="0"/>
          </a:p>
        </p:txBody>
      </p:sp>
      <p:pic>
        <p:nvPicPr>
          <p:cNvPr id="5" name="Content Placeholder 4" descr="jump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" b="17057"/>
          <a:stretch/>
        </p:blipFill>
        <p:spPr/>
      </p:pic>
    </p:spTree>
    <p:extLst>
      <p:ext uri="{BB962C8B-B14F-4D97-AF65-F5344CB8AC3E}">
        <p14:creationId xmlns:p14="http://schemas.microsoft.com/office/powerpoint/2010/main" val="205256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i_jumper_1523754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29" y="1573854"/>
            <a:ext cx="6857808" cy="4293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41660"/>
          </a:xfrm>
        </p:spPr>
        <p:txBody>
          <a:bodyPr/>
          <a:lstStyle/>
          <a:p>
            <a:r>
              <a:rPr lang="en-US" sz="3000" dirty="0" smtClean="0"/>
              <a:t>In The Air: The Physical Model</a:t>
            </a:r>
            <a:endParaRPr lang="en-US" sz="3000" dirty="0"/>
          </a:p>
        </p:txBody>
      </p:sp>
      <p:sp>
        <p:nvSpPr>
          <p:cNvPr id="12" name="Right Arrow 11"/>
          <p:cNvSpPr/>
          <p:nvPr/>
        </p:nvSpPr>
        <p:spPr>
          <a:xfrm rot="18358169">
            <a:off x="4925304" y="2427023"/>
            <a:ext cx="1283852" cy="27611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6200000" flipH="1">
            <a:off x="4197895" y="3962290"/>
            <a:ext cx="1688249" cy="30192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777135" flipH="1">
            <a:off x="3751018" y="2674898"/>
            <a:ext cx="1346243" cy="27983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604440" y="1964463"/>
            <a:ext cx="1357557" cy="369332"/>
          </a:xfrm>
          <a:prstGeom prst="rect">
            <a:avLst/>
          </a:prstGeom>
          <a:solidFill>
            <a:schemeClr val="lt1">
              <a:alpha val="86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Drag Force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55902" y="1893531"/>
            <a:ext cx="1382625" cy="369332"/>
          </a:xfrm>
          <a:prstGeom prst="rect">
            <a:avLst/>
          </a:prstGeom>
          <a:solidFill>
            <a:schemeClr val="lt1">
              <a:alpha val="86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Lift Force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818013" y="3582065"/>
            <a:ext cx="1105981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Velocity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16649" y="4575372"/>
            <a:ext cx="926518" cy="369332"/>
          </a:xfrm>
          <a:prstGeom prst="rect">
            <a:avLst/>
          </a:prstGeom>
          <a:solidFill>
            <a:schemeClr val="lt1">
              <a:alpha val="86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Weight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966890" y="5217338"/>
            <a:ext cx="126949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966889" y="3933405"/>
            <a:ext cx="0" cy="12839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 rot="12784767" flipH="1">
            <a:off x="5132683" y="3442146"/>
            <a:ext cx="1346243" cy="27983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3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In The Air: Implementation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7913110" cy="43434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F</a:t>
            </a:r>
            <a:r>
              <a:rPr lang="en-US" baseline="-25000" dirty="0" err="1" smtClean="0"/>
              <a:t>drag</a:t>
            </a:r>
            <a:r>
              <a:rPr lang="en-US" dirty="0" smtClean="0"/>
              <a:t> = 0.5*</a:t>
            </a:r>
            <a:r>
              <a:rPr lang="en-US" dirty="0" err="1" smtClean="0"/>
              <a:t>airDensity</a:t>
            </a:r>
            <a:r>
              <a:rPr lang="en-US" dirty="0" smtClean="0"/>
              <a:t>*</a:t>
            </a:r>
            <a:r>
              <a:rPr lang="en-US" dirty="0" err="1" smtClean="0"/>
              <a:t>frontalArea</a:t>
            </a:r>
            <a:r>
              <a:rPr lang="en-US" dirty="0" smtClean="0"/>
              <a:t>*</a:t>
            </a:r>
            <a:r>
              <a:rPr lang="en-US" dirty="0" err="1" smtClean="0"/>
              <a:t>dragCoeff</a:t>
            </a:r>
            <a:r>
              <a:rPr lang="en-US" dirty="0" smtClean="0"/>
              <a:t>*velocity</a:t>
            </a:r>
            <a:r>
              <a:rPr lang="en-US" baseline="30000" dirty="0" smtClean="0"/>
              <a:t>2</a:t>
            </a:r>
          </a:p>
          <a:p>
            <a:pPr marL="0" indent="0" algn="ctr">
              <a:buNone/>
            </a:pPr>
            <a:r>
              <a:rPr lang="en-US" dirty="0" err="1" smtClean="0"/>
              <a:t>F</a:t>
            </a:r>
            <a:r>
              <a:rPr lang="en-US" baseline="-25000" dirty="0" err="1" smtClean="0"/>
              <a:t>lift</a:t>
            </a:r>
            <a:r>
              <a:rPr lang="en-US" dirty="0" smtClean="0"/>
              <a:t> </a:t>
            </a:r>
            <a:r>
              <a:rPr lang="en-US" dirty="0"/>
              <a:t>= 0.5*</a:t>
            </a:r>
            <a:r>
              <a:rPr lang="en-US" dirty="0" err="1"/>
              <a:t>airDensity</a:t>
            </a:r>
            <a:r>
              <a:rPr lang="en-US" dirty="0"/>
              <a:t>*</a:t>
            </a:r>
            <a:r>
              <a:rPr lang="en-US" dirty="0" err="1"/>
              <a:t>frontalArea</a:t>
            </a:r>
            <a:r>
              <a:rPr lang="en-US" dirty="0" smtClean="0"/>
              <a:t>*</a:t>
            </a:r>
            <a:r>
              <a:rPr lang="en-US" dirty="0" err="1" smtClean="0"/>
              <a:t>liftCoeff</a:t>
            </a:r>
            <a:r>
              <a:rPr lang="en-US" dirty="0"/>
              <a:t>*</a:t>
            </a:r>
            <a:r>
              <a:rPr lang="en-US" dirty="0" smtClean="0"/>
              <a:t>velocity</a:t>
            </a:r>
            <a:r>
              <a:rPr lang="en-US" baseline="30000" dirty="0" smtClean="0"/>
              <a:t>2</a:t>
            </a:r>
          </a:p>
          <a:p>
            <a:pPr marL="0" indent="0" algn="ctr">
              <a:buNone/>
            </a:pPr>
            <a:endParaRPr lang="en-US" baseline="30000" dirty="0"/>
          </a:p>
          <a:p>
            <a:pPr marL="0" indent="0" algn="ctr">
              <a:buNone/>
            </a:pPr>
            <a:r>
              <a:rPr lang="en-US" dirty="0" smtClean="0"/>
              <a:t>Numerical Method: Euler’s Method</a:t>
            </a:r>
          </a:p>
          <a:p>
            <a:pPr marL="0" indent="0" algn="ctr">
              <a:buNone/>
            </a:pPr>
            <a:r>
              <a:rPr lang="en-US" dirty="0"/>
              <a:t>C</a:t>
            </a:r>
            <a:r>
              <a:rPr lang="en-US" dirty="0" smtClean="0"/>
              <a:t>hoose </a:t>
            </a:r>
            <a:r>
              <a:rPr lang="en-US" dirty="0" err="1" smtClean="0"/>
              <a:t>dt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Calculate acceleration x and y components </a:t>
            </a:r>
          </a:p>
          <a:p>
            <a:pPr marL="0" indent="0" algn="ctr">
              <a:buNone/>
            </a:pPr>
            <a:r>
              <a:rPr lang="en-US" dirty="0"/>
              <a:t>Calculate </a:t>
            </a:r>
            <a:r>
              <a:rPr lang="en-US" dirty="0" smtClean="0"/>
              <a:t>velocity x and y components</a:t>
            </a:r>
          </a:p>
          <a:p>
            <a:pPr marL="0" indent="0" algn="ctr">
              <a:buNone/>
            </a:pPr>
            <a:r>
              <a:rPr lang="en-US" dirty="0" smtClean="0"/>
              <a:t>Calculate position in terms of x and y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92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In The Air: Implementation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7913110" cy="4343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Angle of Attack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</p:txBody>
      </p:sp>
      <p:pic>
        <p:nvPicPr>
          <p:cNvPr id="4" name="Picture 3" descr="Screen Shot 2013-05-13 at 7.24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177" y="2160572"/>
            <a:ext cx="4154331" cy="2096948"/>
          </a:xfrm>
          <a:prstGeom prst="rect">
            <a:avLst/>
          </a:prstGeom>
        </p:spPr>
      </p:pic>
      <p:pic>
        <p:nvPicPr>
          <p:cNvPr id="5" name="Picture 4" descr="Screen Shot 2013-05-12 at 10.16.1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5" t="18919" r="9077" b="21076"/>
          <a:stretch/>
        </p:blipFill>
        <p:spPr>
          <a:xfrm>
            <a:off x="745463" y="2196153"/>
            <a:ext cx="3395998" cy="20613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2131" y="4796681"/>
            <a:ext cx="51694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dragCoeff</a:t>
            </a:r>
            <a:r>
              <a:rPr lang="en-US" sz="2000" dirty="0" smtClean="0"/>
              <a:t>  0.0103 </a:t>
            </a:r>
          </a:p>
          <a:p>
            <a:r>
              <a:rPr lang="en-US" sz="2000" dirty="0" err="1" smtClean="0"/>
              <a:t>liftCoeff</a:t>
            </a:r>
            <a:r>
              <a:rPr lang="en-US" sz="2000" dirty="0" smtClean="0"/>
              <a:t> </a:t>
            </a:r>
            <a:r>
              <a:rPr lang="en-US" sz="2000" dirty="0"/>
              <a:t> </a:t>
            </a:r>
            <a:r>
              <a:rPr lang="en-US" sz="2000" dirty="0" smtClean="0"/>
              <a:t>-0.00025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 </a:t>
            </a:r>
            <a:r>
              <a:rPr lang="en-US" sz="2000" dirty="0"/>
              <a:t>0.0228  0.092 </a:t>
            </a:r>
            <a:endParaRPr lang="en-US" sz="2000" dirty="0" smtClean="0"/>
          </a:p>
          <a:p>
            <a:endParaRPr lang="en-US" dirty="0"/>
          </a:p>
        </p:txBody>
      </p:sp>
      <p:pic>
        <p:nvPicPr>
          <p:cNvPr id="7" name="Picture 6" descr="Screen Shot 2013-05-13 at 7.25.4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63" y="4436995"/>
            <a:ext cx="2562587" cy="170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2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2649756"/>
          </a:xfrm>
        </p:spPr>
        <p:txBody>
          <a:bodyPr/>
          <a:lstStyle/>
          <a:p>
            <a:r>
              <a:rPr lang="en-US" dirty="0" smtClean="0"/>
              <a:t>The Problem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The Hill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16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 Shot 2013-05-13 at 9.13.44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r="-562"/>
          <a:stretch/>
        </p:blipFill>
        <p:spPr>
          <a:xfrm>
            <a:off x="358927" y="1600201"/>
            <a:ext cx="8434774" cy="4343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 descr="Screen Shot 2013-05-13 at 9.09.4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951" y="1797907"/>
            <a:ext cx="26416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Compared to Real Data</a:t>
            </a:r>
            <a:endParaRPr lang="en-US" dirty="0"/>
          </a:p>
        </p:txBody>
      </p:sp>
      <p:pic>
        <p:nvPicPr>
          <p:cNvPr id="4" name="Picture 3" descr="Screen Shot 2013-05-13 at 7.31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1764197"/>
            <a:ext cx="8075848" cy="1861833"/>
          </a:xfrm>
          <a:prstGeom prst="rect">
            <a:avLst/>
          </a:prstGeom>
        </p:spPr>
      </p:pic>
      <p:pic>
        <p:nvPicPr>
          <p:cNvPr id="3" name="Picture 2" descr="Screen Shot 2013-05-13 at 9.12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3864596"/>
            <a:ext cx="8042276" cy="256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3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Compared to Real Data</a:t>
            </a:r>
            <a:endParaRPr lang="en-US" dirty="0"/>
          </a:p>
        </p:txBody>
      </p:sp>
      <p:pic>
        <p:nvPicPr>
          <p:cNvPr id="3" name="Untitl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550" y="1691944"/>
            <a:ext cx="8128001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6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5"/>
            <a:ext cx="8042276" cy="2115149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pic>
        <p:nvPicPr>
          <p:cNvPr id="3" name="Picture 2" descr="Screen Shot 2013-05-13 at 7.34.0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2"/>
          <a:stretch/>
        </p:blipFill>
        <p:spPr>
          <a:xfrm>
            <a:off x="549275" y="2745993"/>
            <a:ext cx="4621710" cy="2714979"/>
          </a:xfrm>
          <a:prstGeom prst="rect">
            <a:avLst/>
          </a:prstGeom>
        </p:spPr>
      </p:pic>
      <p:pic>
        <p:nvPicPr>
          <p:cNvPr id="4" name="Picture 3" descr="Screen Shot 2013-05-13 at 7.34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699" y="2745993"/>
            <a:ext cx="3229852" cy="271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6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2649756"/>
          </a:xfrm>
        </p:spPr>
        <p:txBody>
          <a:bodyPr/>
          <a:lstStyle/>
          <a:p>
            <a:r>
              <a:rPr lang="en-US" dirty="0" smtClean="0"/>
              <a:t>The Takeoff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Jump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the 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48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2649756"/>
          </a:xfrm>
        </p:spPr>
        <p:txBody>
          <a:bodyPr/>
          <a:lstStyle/>
          <a:p>
            <a:r>
              <a:rPr lang="en-US" dirty="0" smtClean="0"/>
              <a:t>Results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Discussion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9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5" name="Content Placeholder 4" descr="100208-rolf-bw-bigger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70" b="12899"/>
          <a:stretch/>
        </p:blipFill>
        <p:spPr>
          <a:xfrm>
            <a:off x="549275" y="1600200"/>
            <a:ext cx="8042275" cy="4343400"/>
          </a:xfrm>
        </p:spPr>
      </p:pic>
    </p:spTree>
    <p:extLst>
      <p:ext uri="{BB962C8B-B14F-4D97-AF65-F5344CB8AC3E}">
        <p14:creationId xmlns:p14="http://schemas.microsoft.com/office/powerpoint/2010/main" val="387922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The Problem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592186" cy="4343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 smtClean="0"/>
          </a:p>
          <a:p>
            <a:pPr marL="0" indent="0" algn="ctr">
              <a:buNone/>
            </a:pPr>
            <a:r>
              <a:rPr lang="en-US" sz="3600" dirty="0" smtClean="0"/>
              <a:t>How does the mass of a ski jumper affect his distance?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45168" y="1767133"/>
            <a:ext cx="4146383" cy="4176467"/>
          </a:xfrm>
        </p:spPr>
        <p:txBody>
          <a:bodyPr/>
          <a:lstStyle/>
          <a:p>
            <a:r>
              <a:rPr lang="en-US" dirty="0" smtClean="0"/>
              <a:t>Ski </a:t>
            </a:r>
            <a:r>
              <a:rPr lang="en-US" dirty="0" smtClean="0"/>
              <a:t>jumpers </a:t>
            </a:r>
            <a:r>
              <a:rPr lang="en-US" dirty="0" smtClean="0"/>
              <a:t>have found that their mass plays a significant role in determining their jump distance</a:t>
            </a:r>
          </a:p>
          <a:p>
            <a:r>
              <a:rPr lang="en-US" dirty="0" smtClean="0"/>
              <a:t>This has caused problems with ski jumpers reducing their weight to unhealthy levels</a:t>
            </a:r>
          </a:p>
          <a:p>
            <a:r>
              <a:rPr lang="en-US" dirty="0" smtClean="0"/>
              <a:t>We want to explore the effect the mass of the skier </a:t>
            </a:r>
            <a:r>
              <a:rPr lang="en-US" dirty="0" smtClean="0"/>
              <a:t>has on </a:t>
            </a:r>
            <a:r>
              <a:rPr lang="en-US" dirty="0" smtClean="0"/>
              <a:t>their ski jumping</a:t>
            </a:r>
          </a:p>
        </p:txBody>
      </p:sp>
    </p:spTree>
    <p:extLst>
      <p:ext uri="{BB962C8B-B14F-4D97-AF65-F5344CB8AC3E}">
        <p14:creationId xmlns:p14="http://schemas.microsoft.com/office/powerpoint/2010/main" val="222897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Hill</a:t>
            </a:r>
            <a:endParaRPr lang="en-US" dirty="0"/>
          </a:p>
        </p:txBody>
      </p:sp>
      <p:pic>
        <p:nvPicPr>
          <p:cNvPr id="4" name="Content Placeholder 3" descr="whistler_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5" b="139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25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The Hill</a:t>
            </a:r>
            <a:endParaRPr lang="en-US" sz="3600" dirty="0"/>
          </a:p>
        </p:txBody>
      </p:sp>
      <p:pic>
        <p:nvPicPr>
          <p:cNvPr id="5" name="Content Placeholder 4" descr="CertificateJumpingHills (dragged)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36" b="18655"/>
          <a:stretch/>
        </p:blipFill>
        <p:spPr>
          <a:xfrm>
            <a:off x="871710" y="1668713"/>
            <a:ext cx="7471354" cy="4854729"/>
          </a:xfrm>
        </p:spPr>
      </p:pic>
    </p:spTree>
    <p:extLst>
      <p:ext uri="{BB962C8B-B14F-4D97-AF65-F5344CB8AC3E}">
        <p14:creationId xmlns:p14="http://schemas.microsoft.com/office/powerpoint/2010/main" val="135590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Takeoff</a:t>
            </a:r>
            <a:endParaRPr lang="en-US" dirty="0"/>
          </a:p>
        </p:txBody>
      </p:sp>
      <p:pic>
        <p:nvPicPr>
          <p:cNvPr id="4" name="Content Placeholder 3" descr="wistle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8" b="112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981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310</TotalTime>
  <Words>278</Words>
  <Application>Microsoft Office PowerPoint</Application>
  <PresentationFormat>On-screen Show (4:3)</PresentationFormat>
  <Paragraphs>66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News Gothic MT</vt:lpstr>
      <vt:lpstr>Wingdings 2</vt:lpstr>
      <vt:lpstr>Breeze</vt:lpstr>
      <vt:lpstr>Ski Jumping Simulation</vt:lpstr>
      <vt:lpstr>The Problem  The Hill </vt:lpstr>
      <vt:lpstr>The Takeoff  The Jump  In the Air</vt:lpstr>
      <vt:lpstr>Results  Discussion </vt:lpstr>
      <vt:lpstr>The Problem</vt:lpstr>
      <vt:lpstr>The Problem</vt:lpstr>
      <vt:lpstr>The Hill</vt:lpstr>
      <vt:lpstr>The Hill</vt:lpstr>
      <vt:lpstr>The Takeoff</vt:lpstr>
      <vt:lpstr>The Takeoff: The Physical Model</vt:lpstr>
      <vt:lpstr>The Takeoff: The Physical Model</vt:lpstr>
      <vt:lpstr>The Takeoff: Implementation</vt:lpstr>
      <vt:lpstr>The Jump</vt:lpstr>
      <vt:lpstr>The Jump: The Physical Model</vt:lpstr>
      <vt:lpstr>The Jump: Implementation</vt:lpstr>
      <vt:lpstr>In The Air</vt:lpstr>
      <vt:lpstr>In The Air: The Physical Model</vt:lpstr>
      <vt:lpstr>In The Air: Implementation</vt:lpstr>
      <vt:lpstr>In The Air: Implementation</vt:lpstr>
      <vt:lpstr>RESULTS</vt:lpstr>
      <vt:lpstr>Compared to Real Data</vt:lpstr>
      <vt:lpstr>Compared to Real Data</vt:lpstr>
      <vt:lpstr>Discussion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 Jumping Simulation</dc:title>
  <dc:creator>Jack Black</dc:creator>
  <cp:lastModifiedBy>Demetrios Koz</cp:lastModifiedBy>
  <cp:revision>15</cp:revision>
  <dcterms:created xsi:type="dcterms:W3CDTF">2013-05-13T10:03:25Z</dcterms:created>
  <dcterms:modified xsi:type="dcterms:W3CDTF">2014-11-05T04:57:50Z</dcterms:modified>
</cp:coreProperties>
</file>